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4" r:id="rId1"/>
    <p:sldMasterId id="2147483926" r:id="rId2"/>
  </p:sldMasterIdLst>
  <p:notesMasterIdLst>
    <p:notesMasterId r:id="rId47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74" r:id="rId11"/>
    <p:sldId id="273" r:id="rId12"/>
    <p:sldId id="266" r:id="rId13"/>
    <p:sldId id="267" r:id="rId14"/>
    <p:sldId id="268" r:id="rId15"/>
    <p:sldId id="269" r:id="rId16"/>
    <p:sldId id="270" r:id="rId17"/>
    <p:sldId id="271" r:id="rId18"/>
    <p:sldId id="275" r:id="rId19"/>
    <p:sldId id="401" r:id="rId20"/>
    <p:sldId id="276" r:id="rId21"/>
    <p:sldId id="400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406" r:id="rId41"/>
    <p:sldId id="405" r:id="rId42"/>
    <p:sldId id="403" r:id="rId43"/>
    <p:sldId id="404" r:id="rId44"/>
    <p:sldId id="295" r:id="rId45"/>
    <p:sldId id="407" r:id="rId46"/>
  </p:sldIdLst>
  <p:sldSz cx="9144000" cy="5143500" type="screen16x9"/>
  <p:notesSz cx="6858000" cy="9144000"/>
  <p:embeddedFontLst>
    <p:embeddedFont>
      <p:font typeface="Aharoni" panose="02010803020104030203" pitchFamily="2" charset="-79"/>
      <p:bold r:id="rId48"/>
    </p:embeddedFont>
    <p:embeddedFont>
      <p:font typeface="Berlin Sans FB" panose="020E0602020502020306" pitchFamily="34" charset="0"/>
      <p:regular r:id="rId49"/>
      <p:bold r:id="rId50"/>
    </p:embeddedFont>
    <p:embeddedFont>
      <p:font typeface="Calibri" panose="020F0502020204030204" pitchFamily="34" charset="0"/>
      <p:regular r:id="rId51"/>
      <p:bold r:id="rId52"/>
      <p:italic r:id="rId53"/>
      <p:boldItalic r:id="rId54"/>
    </p:embeddedFont>
    <p:embeddedFont>
      <p:font typeface="Calibri Light" panose="020F0302020204030204" pitchFamily="34" charset="0"/>
      <p:regular r:id="rId55"/>
      <p:italic r:id="rId56"/>
    </p:embeddedFont>
    <p:embeddedFont>
      <p:font typeface="Lato" panose="020B0604020202020204" charset="0"/>
      <p:regular r:id="rId57"/>
      <p:bold r:id="rId58"/>
      <p:italic r:id="rId59"/>
      <p:boldItalic r:id="rId60"/>
    </p:embeddedFont>
    <p:embeddedFont>
      <p:font typeface="Montserrat" panose="020B0604020202020204" charset="0"/>
      <p:regular r:id="rId61"/>
      <p:bold r:id="rId62"/>
      <p:italic r:id="rId63"/>
      <p:boldItalic r:id="rId6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3366"/>
    <a:srgbClr val="D68C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120" d="100"/>
          <a:sy n="120" d="100"/>
        </p:scale>
        <p:origin x="240" y="8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notesMaster" Target="notesMasters/notesMaster1.xml"/><Relationship Id="rId50" Type="http://schemas.openxmlformats.org/officeDocument/2006/relationships/font" Target="fonts/font3.fntdata"/><Relationship Id="rId55" Type="http://schemas.openxmlformats.org/officeDocument/2006/relationships/font" Target="fonts/font8.fntdata"/><Relationship Id="rId63" Type="http://schemas.openxmlformats.org/officeDocument/2006/relationships/font" Target="fonts/font16.fntdata"/><Relationship Id="rId68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font" Target="fonts/font6.fntdata"/><Relationship Id="rId58" Type="http://schemas.openxmlformats.org/officeDocument/2006/relationships/font" Target="fonts/font11.fntdata"/><Relationship Id="rId66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2.fntdata"/><Relationship Id="rId57" Type="http://schemas.openxmlformats.org/officeDocument/2006/relationships/font" Target="fonts/font10.fntdata"/><Relationship Id="rId61" Type="http://schemas.openxmlformats.org/officeDocument/2006/relationships/font" Target="fonts/font14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font" Target="fonts/font5.fntdata"/><Relationship Id="rId60" Type="http://schemas.openxmlformats.org/officeDocument/2006/relationships/font" Target="fonts/font13.fntdata"/><Relationship Id="rId65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font" Target="fonts/font1.fntdata"/><Relationship Id="rId56" Type="http://schemas.openxmlformats.org/officeDocument/2006/relationships/font" Target="fonts/font9.fntdata"/><Relationship Id="rId64" Type="http://schemas.openxmlformats.org/officeDocument/2006/relationships/font" Target="fonts/font17.fntdata"/><Relationship Id="rId8" Type="http://schemas.openxmlformats.org/officeDocument/2006/relationships/slide" Target="slides/slide6.xml"/><Relationship Id="rId51" Type="http://schemas.openxmlformats.org/officeDocument/2006/relationships/font" Target="fonts/font4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font" Target="fonts/font12.fntdata"/><Relationship Id="rId67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font" Target="fonts/font7.fntdata"/><Relationship Id="rId62" Type="http://schemas.openxmlformats.org/officeDocument/2006/relationships/font" Target="fonts/font1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9f8ebc81ef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9f8ebc81ef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78805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9f8ebc81ef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9f8ebc81ef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9f8ebc81ef_0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9f8ebc81ef_0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9f8ebc81ef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9f8ebc81ef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9f8ebc81ef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9f8ebc81ef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9f8ebc81ef_0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9f8ebc81ef_0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9f8ebc81ef_0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9f8ebc81ef_0_1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990600">
              <a:defRPr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742950" indent="-285750" defTabSz="990600">
              <a:defRPr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marL="1143000" indent="-228600" defTabSz="990600">
              <a:defRPr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marL="1600200" indent="-228600" defTabSz="990600">
              <a:defRPr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marL="2057400" indent="-228600" defTabSz="990600">
              <a:defRPr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fld id="{067DF4A3-2C1A-D545-9AE9-EDB666DF2AF7}" type="slidenum">
              <a:rPr lang="en-US">
                <a:latin typeface="Arial" charset="0"/>
              </a:rPr>
              <a:pPr/>
              <a:t>17</a:t>
            </a:fld>
            <a:endParaRPr lang="en-US">
              <a:latin typeface="Arial" charset="0"/>
            </a:endParaRPr>
          </a:p>
        </p:txBody>
      </p:sp>
      <p:sp>
        <p:nvSpPr>
          <p:cNvPr id="6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752725" y="533400"/>
            <a:ext cx="4729163" cy="2660650"/>
          </a:xfrm>
          <a:ln/>
        </p:spPr>
      </p:sp>
      <p:sp>
        <p:nvSpPr>
          <p:cNvPr id="6148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42243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9f8ebc81e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9f8ebc81e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f87997393_0_7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1f87997393_0_7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9f8ebc81ef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9f8ebc81ef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9f8ebc81ef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9f8ebc81ef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9f8ebc81ef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9f8ebc81ef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9f8ebc81ef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9f8ebc81ef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9f8ebc81ef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9f8ebc81ef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9f8ebc81ef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9f8ebc81ef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025085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52439-7162-4F9D-A503-6F2F4EA838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91A14FB-5D69-49F2-A62A-842EE6AA3B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C31D2A-C061-46CD-BAE0-1FBB1470C5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295FD9-632C-4D15-A021-678B05DE5435}" type="datetimeFigureOut">
              <a:rPr lang="en-US" smtClean="0"/>
              <a:t>10/25/2020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8EDF4F-D110-4C78-BB14-B47FAFBCCF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D19F8B-272A-4AEC-BA56-22C12AD79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6473741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6C2814-6045-42B6-AA51-8F8BF95C9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C77346-1F17-4236-B224-69305E2B18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491E91-35F2-479A-A0E7-7D97C5022D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295FD9-632C-4D15-A021-678B05DE5435}" type="datetimeFigureOut">
              <a:rPr lang="en-US" smtClean="0"/>
              <a:t>10/25/2020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F1FB5E-D67D-4713-8BB8-7496186F0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A79B16-1AA1-41B5-B647-235CC8A70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8727392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00CD429-13D8-4A0A-992A-8C835601CC8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BE0E641-F763-46B6-B181-FDA2F904BA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DDECDF-6F21-4FFA-8662-9CF9345494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295FD9-632C-4D15-A021-678B05DE5435}" type="datetimeFigureOut">
              <a:rPr lang="en-US" smtClean="0"/>
              <a:t>10/25/2020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8FC6AF-C69D-4875-95D2-A3C909C853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B0A8B1-D58F-4CFB-9B02-446F645B1E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5700627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C">
  <p:cSld name="TOC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4" name="Google Shape;64;p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589395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7DF84-CB5B-9341-9E1A-5846509353D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A4C86-8754-4F40-AA19-C65CC187C26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6FC87-B771-B648-B116-A89A56B17E0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2C0B66-E0AB-2C47-A32E-43E1A628BB2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6914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34BDAC-B2AA-49B5-820C-9D1A25EAD8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F0C925-3782-44D9-84C7-0E66414BF5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0ACA67-67FE-44B1-AA5C-3024C5AE7B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295FD9-632C-4D15-A021-678B05DE5435}" type="datetimeFigureOut">
              <a:rPr lang="en-US" smtClean="0"/>
              <a:t>10/25/2020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92D695-507B-4C7D-A2B6-FDA7A285D6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FEB9B7-3F0A-4F70-9768-7F597F1E7E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5391047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31839-3845-442B-8AB1-78E4B8ABA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D5F4AC-CC90-4605-AE33-EB1B53EE3E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B25CB7-74A7-43E9-B5B3-C19F45D2F7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295FD9-632C-4D15-A021-678B05DE5435}" type="datetimeFigureOut">
              <a:rPr lang="en-US" smtClean="0"/>
              <a:t>10/25/2020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64F7DD-974E-491E-9B59-09A8B58AA7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7EB51C-20EF-4D61-BBB6-F730C3DD71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7588494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6B678-2897-4FB1-8083-35A98BAF2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6419D3-B72A-42E4-A15F-33C726EA4E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FF7A07-7945-4592-B0BD-A23A4E4B69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BB59D5-573B-452C-94A3-1B2B0407EC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295FD9-632C-4D15-A021-678B05DE5435}" type="datetimeFigureOut">
              <a:rPr lang="en-US" smtClean="0"/>
              <a:t>10/25/2020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7714C2-1B40-4F8D-854D-025BCB9F54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AA0F45-A192-49BE-B0DB-CE18966625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4813974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21624-0FA7-40CB-9FED-AE506CE86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6C87E9-C49E-44D9-A04B-B532F06775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0ABA66-F49D-4289-928F-1988C4C700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FFC6FDF-64F8-4D7A-983D-A56C663A5AD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BACB95-8E8D-4218-89C7-7F333446C2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06D2E81-4648-40C0-984F-3186637390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295FD9-632C-4D15-A021-678B05DE5435}" type="datetimeFigureOut">
              <a:rPr lang="en-US" smtClean="0"/>
              <a:t>10/25/2020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2D793DD-D90F-4713-8799-3E7B97283F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BA7D074-3E44-4087-A0F7-3A1DA032B4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1124832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BE5DBC-E21E-4DF6-8F09-496221EB8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C07FD4-2634-4CE5-9101-C14B9014AF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295FD9-632C-4D15-A021-678B05DE5435}" type="datetimeFigureOut">
              <a:rPr lang="en-US" smtClean="0"/>
              <a:t>10/25/2020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74A314-39B9-457B-9B51-E9BB91529F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CCB62A-5F21-482D-9791-31AF8C22D3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0745231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F6EDE1-F729-429F-A66B-B717DDF2D6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295FD9-632C-4D15-A021-678B05DE5435}" type="datetimeFigureOut">
              <a:rPr lang="en-US" smtClean="0"/>
              <a:t>10/25/2020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044ADFF-54BF-4265-B969-973DD99ED2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170180-5136-44F5-B6C5-D6BE8FCB3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11477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23B01-1E9B-465D-9C6F-22D9440CA2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5CB302-5378-4918-9E56-FBD648138D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6AC358-F8C9-4897-8B4B-8E9E578B6E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4493BF-5816-491F-A046-FE27251C1D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295FD9-632C-4D15-A021-678B05DE5435}" type="datetimeFigureOut">
              <a:rPr lang="en-US" smtClean="0"/>
              <a:t>10/25/2020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CBDC82-253D-4A40-AD6D-B607F19B9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B52F11-FC95-4265-A827-10C80F2ECF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6551479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E3CF06-4704-4786-B0C9-AE2E56FAD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F2D5CFE-9975-4F6E-B4F5-C1EF5B05F5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E76CB0-F6A9-49B0-AA0C-2850B25FCB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82A2D9-CA0D-4F13-903F-6A31F1DEE0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295FD9-632C-4D15-A021-678B05DE5435}" type="datetimeFigureOut">
              <a:rPr lang="en-US" smtClean="0"/>
              <a:t>10/25/2020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F68EC6-76E6-4E0D-BA4E-96CF27FFCF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285557-2614-40B0-A3DB-F52D4C2AE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6469662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FADD9D7-F726-42D1-B8E9-6D9668CBB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6947B6-A9BD-48FD-A70E-7EE1FB0A13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3FD5F3-E359-438D-88B1-285BF44F28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295FD9-632C-4D15-A021-678B05DE5435}" type="datetimeFigureOut">
              <a:rPr lang="en-US" smtClean="0"/>
              <a:t>10/25/2020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5B56DD-27A0-4D3B-9EF1-66AA082F72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9C1F30-E415-4EC0-AACF-DA5BB9E05E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43365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  <p:sldLayoutId id="2147483677" r:id="rId12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solidFill>
            <a:srgbClr val="D60093"/>
          </a:solidFill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  <a:solidFill>
            <a:schemeClr val="bg1"/>
          </a:solidFill>
          <a:ln w="6350" cmpd="sng">
            <a:solidFill>
              <a:srgbClr val="D60093"/>
            </a:solidFill>
            <a:prstDash val="solid"/>
          </a:ln>
          <a:effectLst/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772D41-48D5-D14D-98E6-A659F15B1DFD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33" r:id="rId1"/>
    <p:sldLayoutId id="2147483928" r:id="rId2"/>
    <p:sldLayoutId id="2147483932" r:id="rId3"/>
    <p:sldLayoutId id="2147483934" r:id="rId4"/>
  </p:sldLayoutIdLst>
  <p:txStyles>
    <p:titleStyle>
      <a:lvl1pPr algn="ctr" defTabSz="914400" rtl="0" eaLnBrk="1" latinLnBrk="0" hangingPunct="1">
        <a:spcBef>
          <a:spcPct val="0"/>
        </a:spcBef>
        <a:buNone/>
        <a:defRPr sz="4400" u="sng" kern="1200">
          <a:solidFill>
            <a:schemeClr val="bg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rgbClr val="D60093"/>
          </a:solidFill>
          <a:latin typeface="Berlin Sans FB" pitchFamily="34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rgbClr val="D60093"/>
          </a:solidFill>
          <a:latin typeface="Berlin Sans FB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rgbClr val="D60093"/>
          </a:solidFill>
          <a:latin typeface="Berlin Sans FB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rgbClr val="D60093"/>
          </a:solidFill>
          <a:latin typeface="Berlin Sans FB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rgbClr val="D60093"/>
          </a:solidFill>
          <a:latin typeface="Berlin Sans FB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.g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5.gif"/><Relationship Id="rId4" Type="http://schemas.openxmlformats.org/officeDocument/2006/relationships/image" Target="../media/image14.g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0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0" name="Rectangle 169">
            <a:extLst>
              <a:ext uri="{FF2B5EF4-FFF2-40B4-BE49-F238E27FC236}">
                <a16:creationId xmlns:a16="http://schemas.microsoft.com/office/drawing/2014/main" id="{BAD76F3E-3A97-486B-B402-44400A8B91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Google Shape;228;p17"/>
          <p:cNvSpPr txBox="1">
            <a:spLocks noGrp="1"/>
          </p:cNvSpPr>
          <p:nvPr>
            <p:ph type="ctrTitle"/>
          </p:nvPr>
        </p:nvSpPr>
        <p:spPr>
          <a:xfrm>
            <a:off x="628649" y="820341"/>
            <a:ext cx="7879841" cy="2225406"/>
          </a:xfrm>
          <a:prstGeom prst="rect">
            <a:avLst/>
          </a:prstGeom>
        </p:spPr>
        <p:txBody>
          <a:bodyPr spcFirstLastPara="1" lIns="91425" tIns="91425" rIns="91425" bIns="91425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300" b="1" dirty="0">
                <a:latin typeface="Aharoni" panose="02010803020104030203" pitchFamily="2" charset="-79"/>
                <a:cs typeface="Aharoni" panose="02010803020104030203" pitchFamily="2" charset="-79"/>
              </a:rPr>
              <a:t>PIE &amp; AI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300" b="1" dirty="0">
                <a:latin typeface="Aharoni" panose="02010803020104030203" pitchFamily="2" charset="-79"/>
                <a:cs typeface="Aharoni" panose="02010803020104030203" pitchFamily="2" charset="-79"/>
              </a:rPr>
              <a:t>AI Global leaders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300" b="1" dirty="0">
                <a:latin typeface="Aharoni" panose="02010803020104030203" pitchFamily="2" charset="-79"/>
                <a:cs typeface="Aharoni" panose="02010803020104030203" pitchFamily="2" charset="-79"/>
              </a:rPr>
              <a:t>and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300" b="1" dirty="0">
                <a:latin typeface="Aharoni" panose="02010803020104030203" pitchFamily="2" charset="-79"/>
                <a:cs typeface="Aharoni" panose="02010803020104030203" pitchFamily="2" charset="-79"/>
              </a:rPr>
              <a:t>community</a:t>
            </a:r>
          </a:p>
        </p:txBody>
      </p:sp>
      <p:sp>
        <p:nvSpPr>
          <p:cNvPr id="229" name="Google Shape;229;p17"/>
          <p:cNvSpPr txBox="1">
            <a:spLocks noGrp="1"/>
          </p:cNvSpPr>
          <p:nvPr>
            <p:ph type="subTitle" idx="1"/>
          </p:nvPr>
        </p:nvSpPr>
        <p:spPr>
          <a:xfrm>
            <a:off x="5550693" y="3464718"/>
            <a:ext cx="2960084" cy="778668"/>
          </a:xfrm>
          <a:prstGeom prst="rect">
            <a:avLst/>
          </a:prstGeom>
        </p:spPr>
        <p:txBody>
          <a:bodyPr spcFirstLastPara="1" lIns="91425" tIns="91425" rIns="91425" bIns="91425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2400" b="1" dirty="0"/>
              <a:t>deeplearning.ai</a:t>
            </a:r>
          </a:p>
        </p:txBody>
      </p:sp>
      <p:sp>
        <p:nvSpPr>
          <p:cNvPr id="172" name="Rectangle 171">
            <a:extLst>
              <a:ext uri="{FF2B5EF4-FFF2-40B4-BE49-F238E27FC236}">
                <a16:creationId xmlns:a16="http://schemas.microsoft.com/office/drawing/2014/main" id="{391F6B52-91F4-4AEB-B6DB-29FEBCF28C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0936" y="3248374"/>
            <a:ext cx="7879842" cy="13716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4" name="Rectangle 173">
            <a:extLst>
              <a:ext uri="{FF2B5EF4-FFF2-40B4-BE49-F238E27FC236}">
                <a16:creationId xmlns:a16="http://schemas.microsoft.com/office/drawing/2014/main" id="{2CD6F061-7C53-44F4-9794-953DB70A45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010162" y="1761629"/>
            <a:ext cx="41148" cy="296008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7"/>
          <p:cNvSpPr txBox="1">
            <a:spLocks noGrp="1"/>
          </p:cNvSpPr>
          <p:nvPr>
            <p:ph type="title"/>
          </p:nvPr>
        </p:nvSpPr>
        <p:spPr>
          <a:xfrm>
            <a:off x="1052550" y="235974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dirty="0">
                <a:latin typeface="Aharoni" panose="02010803020104030203" pitchFamily="2" charset="-79"/>
                <a:cs typeface="Aharoni" panose="02010803020104030203" pitchFamily="2" charset="-79"/>
              </a:rPr>
              <a:t>Artificial Intelligence </a:t>
            </a:r>
            <a:endParaRPr sz="320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457200" lvl="0" indent="-381000">
              <a:buChar char="❏"/>
            </a:pPr>
            <a:r>
              <a:rPr lang="en-US" dirty="0"/>
              <a:t>Machine Learning</a:t>
            </a:r>
            <a:br>
              <a:rPr lang="en-US" dirty="0"/>
            </a:br>
            <a:r>
              <a:rPr lang="en-US" dirty="0"/>
              <a:t>Get Rules from ML</a:t>
            </a:r>
            <a:endParaRPr dirty="0"/>
          </a:p>
        </p:txBody>
      </p:sp>
      <p:pic>
        <p:nvPicPr>
          <p:cNvPr id="306" name="Google Shape;306;p27"/>
          <p:cNvPicPr preferRelativeResize="0"/>
          <p:nvPr/>
        </p:nvPicPr>
        <p:blipFill rotWithShape="1">
          <a:blip r:embed="rId4">
            <a:alphaModFix/>
          </a:blip>
          <a:srcRect l="14652" t="51358" r="47641" b="34249"/>
          <a:stretch/>
        </p:blipFill>
        <p:spPr>
          <a:xfrm>
            <a:off x="6104650" y="92625"/>
            <a:ext cx="2772225" cy="600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300;p26">
            <a:extLst>
              <a:ext uri="{FF2B5EF4-FFF2-40B4-BE49-F238E27FC236}">
                <a16:creationId xmlns:a16="http://schemas.microsoft.com/office/drawing/2014/main" id="{395E3A3F-4F83-4DAD-A642-DDC8B1E8297F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36496" y="693024"/>
            <a:ext cx="5898582" cy="40122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077624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7"/>
          <p:cNvSpPr txBox="1">
            <a:spLocks noGrp="1"/>
          </p:cNvSpPr>
          <p:nvPr>
            <p:ph type="title"/>
          </p:nvPr>
        </p:nvSpPr>
        <p:spPr>
          <a:xfrm>
            <a:off x="1052550" y="235974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dirty="0">
                <a:latin typeface="Aharoni" panose="02010803020104030203" pitchFamily="2" charset="-79"/>
                <a:cs typeface="Aharoni" panose="02010803020104030203" pitchFamily="2" charset="-79"/>
              </a:rPr>
              <a:t>Artificial Intelligence </a:t>
            </a:r>
            <a:endParaRPr sz="320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❏"/>
            </a:pPr>
            <a:r>
              <a:rPr lang="en-GB" dirty="0"/>
              <a:t>Deep Learning</a:t>
            </a:r>
            <a:endParaRPr dirty="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Feature Engineering  should be Auto</a:t>
            </a:r>
            <a:endParaRPr dirty="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Always use Neural Network</a:t>
            </a:r>
            <a:endParaRPr dirty="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06" name="Google Shape;306;p27"/>
          <p:cNvPicPr preferRelativeResize="0"/>
          <p:nvPr/>
        </p:nvPicPr>
        <p:blipFill rotWithShape="1">
          <a:blip r:embed="rId4">
            <a:alphaModFix/>
          </a:blip>
          <a:srcRect l="14652" t="51358" r="47641" b="34249"/>
          <a:stretch/>
        </p:blipFill>
        <p:spPr>
          <a:xfrm>
            <a:off x="6104650" y="92625"/>
            <a:ext cx="2772225" cy="600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33250" y="1918450"/>
            <a:ext cx="5970000" cy="265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28"/>
          <p:cNvSpPr txBox="1">
            <a:spLocks noGrp="1"/>
          </p:cNvSpPr>
          <p:nvPr>
            <p:ph type="title"/>
          </p:nvPr>
        </p:nvSpPr>
        <p:spPr>
          <a:xfrm>
            <a:off x="1052550" y="235974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dirty="0">
                <a:latin typeface="Aharoni" panose="02010803020104030203" pitchFamily="2" charset="-79"/>
                <a:cs typeface="Aharoni" panose="02010803020104030203" pitchFamily="2" charset="-79"/>
              </a:rPr>
              <a:t>Artificial Intelligence </a:t>
            </a:r>
            <a:endParaRPr sz="320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❏"/>
            </a:pPr>
            <a:r>
              <a:rPr lang="en-GB" dirty="0"/>
              <a:t>Deep Learning</a:t>
            </a:r>
            <a:endParaRPr dirty="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Feature Engineering  will be Automated</a:t>
            </a:r>
            <a:endParaRPr dirty="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Always use Neural Network</a:t>
            </a:r>
            <a:endParaRPr dirty="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13" name="Google Shape;313;p28"/>
          <p:cNvPicPr preferRelativeResize="0"/>
          <p:nvPr/>
        </p:nvPicPr>
        <p:blipFill rotWithShape="1">
          <a:blip r:embed="rId4">
            <a:alphaModFix/>
          </a:blip>
          <a:srcRect l="14652" t="51358" r="47641" b="34249"/>
          <a:stretch/>
        </p:blipFill>
        <p:spPr>
          <a:xfrm>
            <a:off x="6104650" y="92625"/>
            <a:ext cx="2772225" cy="600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59149" y="1769166"/>
            <a:ext cx="6031613" cy="28425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29"/>
          <p:cNvSpPr txBox="1">
            <a:spLocks noGrp="1"/>
          </p:cNvSpPr>
          <p:nvPr>
            <p:ph type="title"/>
          </p:nvPr>
        </p:nvSpPr>
        <p:spPr>
          <a:xfrm>
            <a:off x="1263708" y="49398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dirty="0">
                <a:latin typeface="Aharoni" panose="02010803020104030203" pitchFamily="2" charset="-79"/>
                <a:cs typeface="Aharoni" panose="02010803020104030203" pitchFamily="2" charset="-79"/>
              </a:rPr>
              <a:t>Supervised learning tasks</a:t>
            </a:r>
            <a:endParaRPr sz="32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20" name="Google Shape;320;p29"/>
          <p:cNvSpPr txBox="1"/>
          <p:nvPr/>
        </p:nvSpPr>
        <p:spPr>
          <a:xfrm>
            <a:off x="1237000" y="1619825"/>
            <a:ext cx="5028000" cy="17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21" name="Google Shape;321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84825" y="1232199"/>
            <a:ext cx="6574350" cy="3217900"/>
          </a:xfrm>
          <a:prstGeom prst="rect">
            <a:avLst/>
          </a:prstGeom>
          <a:noFill/>
          <a:ln w="762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3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dirty="0">
                <a:latin typeface="Aharoni" panose="02010803020104030203" pitchFamily="2" charset="-79"/>
                <a:cs typeface="Aharoni" panose="02010803020104030203" pitchFamily="2" charset="-79"/>
              </a:rPr>
              <a:t>Learning Types in AI</a:t>
            </a:r>
            <a:endParaRPr sz="32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27" name="Google Shape;327;p30"/>
          <p:cNvSpPr txBox="1">
            <a:spLocks noGrp="1"/>
          </p:cNvSpPr>
          <p:nvPr>
            <p:ph type="title" idx="4294967295"/>
          </p:nvPr>
        </p:nvSpPr>
        <p:spPr>
          <a:xfrm>
            <a:off x="2105025" y="1000125"/>
            <a:ext cx="7038975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dirty="0">
                <a:latin typeface="Aharoni" panose="02010803020104030203" pitchFamily="2" charset="-79"/>
                <a:cs typeface="Aharoni" panose="02010803020104030203" pitchFamily="2" charset="-79"/>
              </a:rPr>
              <a:t>Supervised learning tasks</a:t>
            </a:r>
            <a:endParaRPr sz="2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328" name="Google Shape;328;p30"/>
          <p:cNvPicPr preferRelativeResize="0"/>
          <p:nvPr/>
        </p:nvPicPr>
        <p:blipFill rotWithShape="1">
          <a:blip r:embed="rId4">
            <a:alphaModFix/>
          </a:blip>
          <a:srcRect t="2276" r="11119"/>
          <a:stretch/>
        </p:blipFill>
        <p:spPr>
          <a:xfrm>
            <a:off x="1297500" y="1486289"/>
            <a:ext cx="5282204" cy="30658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3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dirty="0">
                <a:latin typeface="Aharoni" panose="02010803020104030203" pitchFamily="2" charset="-79"/>
                <a:cs typeface="Aharoni" panose="02010803020104030203" pitchFamily="2" charset="-79"/>
              </a:rPr>
              <a:t>Learning Types in AI</a:t>
            </a:r>
            <a:endParaRPr sz="32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34" name="Google Shape;334;p31"/>
          <p:cNvSpPr txBox="1">
            <a:spLocks noGrp="1"/>
          </p:cNvSpPr>
          <p:nvPr>
            <p:ph type="title" idx="4294967295"/>
          </p:nvPr>
        </p:nvSpPr>
        <p:spPr>
          <a:xfrm>
            <a:off x="2105025" y="1000125"/>
            <a:ext cx="7038975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dirty="0">
                <a:latin typeface="Aharoni" panose="02010803020104030203" pitchFamily="2" charset="-79"/>
                <a:cs typeface="Aharoni" panose="02010803020104030203" pitchFamily="2" charset="-79"/>
              </a:rPr>
              <a:t>Unsupervised learning tasks</a:t>
            </a:r>
            <a:endParaRPr sz="2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335" name="Google Shape;335;p31"/>
          <p:cNvPicPr preferRelativeResize="0"/>
          <p:nvPr/>
        </p:nvPicPr>
        <p:blipFill rotWithShape="1">
          <a:blip r:embed="rId4">
            <a:alphaModFix/>
          </a:blip>
          <a:srcRect t="16429"/>
          <a:stretch/>
        </p:blipFill>
        <p:spPr>
          <a:xfrm>
            <a:off x="1023025" y="1563825"/>
            <a:ext cx="6169901" cy="290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dirty="0">
                <a:latin typeface="Aharoni" panose="02010803020104030203" pitchFamily="2" charset="-79"/>
                <a:cs typeface="Aharoni" panose="02010803020104030203" pitchFamily="2" charset="-79"/>
              </a:rPr>
              <a:t>Learning Types in AI</a:t>
            </a:r>
            <a:endParaRPr sz="32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41" name="Google Shape;341;p32"/>
          <p:cNvSpPr txBox="1">
            <a:spLocks noGrp="1"/>
          </p:cNvSpPr>
          <p:nvPr>
            <p:ph type="title" idx="4294967295"/>
          </p:nvPr>
        </p:nvSpPr>
        <p:spPr>
          <a:xfrm>
            <a:off x="2105025" y="1000125"/>
            <a:ext cx="7038975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dirty="0">
                <a:latin typeface="Aharoni" panose="02010803020104030203" pitchFamily="2" charset="-79"/>
                <a:cs typeface="Aharoni" panose="02010803020104030203" pitchFamily="2" charset="-79"/>
              </a:rPr>
              <a:t>Reinforcement learning tasks</a:t>
            </a:r>
            <a:endParaRPr sz="2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342" name="Google Shape;342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69775" y="1471675"/>
            <a:ext cx="3102225" cy="310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24400" y="2143575"/>
            <a:ext cx="4267200" cy="2401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5"/>
          <p:cNvSpPr>
            <a:spLocks noGrp="1" noChangeArrowheads="1"/>
          </p:cNvSpPr>
          <p:nvPr>
            <p:ph type="title"/>
          </p:nvPr>
        </p:nvSpPr>
        <p:spPr>
          <a:xfrm>
            <a:off x="1428750" y="1600200"/>
            <a:ext cx="6172200" cy="1543050"/>
          </a:xfrm>
          <a:solidFill>
            <a:srgbClr val="CC3366"/>
          </a:solidFill>
        </p:spPr>
        <p:txBody>
          <a:bodyPr>
            <a:normAutofit/>
          </a:bodyPr>
          <a:lstStyle/>
          <a:p>
            <a:pPr eaLnBrk="1" hangingPunct="1"/>
            <a:r>
              <a:rPr lang="en-US" sz="3000" b="1" u="none" dirty="0"/>
              <a:t>Advanced Topics in Deep Learning</a:t>
            </a:r>
            <a:endParaRPr lang="en-US" sz="3000" b="1" u="none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49450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solidFill>
            <a:srgbClr val="CC3366"/>
          </a:solidFill>
        </p:spPr>
        <p:txBody>
          <a:bodyPr/>
          <a:lstStyle/>
          <a:p>
            <a:r>
              <a:rPr lang="en-US" u="none" dirty="0"/>
              <a:t>Introduction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>
            <a:normAutofit fontScale="70000" lnSpcReduction="20000"/>
          </a:bodyPr>
          <a:lstStyle/>
          <a:p>
            <a:pPr algn="just"/>
            <a:r>
              <a:rPr lang="en-US" dirty="0">
                <a:solidFill>
                  <a:schemeClr val="tx1"/>
                </a:solidFill>
              </a:rPr>
              <a:t>47% of Jobs Will Disappear in the next 25 Years, According to Oxford University</a:t>
            </a:r>
          </a:p>
          <a:p>
            <a:pPr algn="just"/>
            <a:r>
              <a:rPr lang="en-US" dirty="0">
                <a:solidFill>
                  <a:schemeClr val="tx1"/>
                </a:solidFill>
              </a:rPr>
              <a:t>More jobs will be created by AI than will be lost to it</a:t>
            </a:r>
          </a:p>
          <a:p>
            <a:pPr algn="just"/>
            <a:r>
              <a:rPr lang="en-US" dirty="0">
                <a:solidFill>
                  <a:schemeClr val="tx1"/>
                </a:solidFill>
              </a:rPr>
              <a:t>Artificial Intelligence Market Size Worth $733.7 Billion By 2027</a:t>
            </a:r>
          </a:p>
          <a:p>
            <a:pPr algn="just"/>
            <a:r>
              <a:rPr lang="en-US" dirty="0">
                <a:solidFill>
                  <a:schemeClr val="tx1"/>
                </a:solidFill>
              </a:rPr>
              <a:t>AI is the new electricity</a:t>
            </a:r>
          </a:p>
          <a:p>
            <a:pPr algn="just"/>
            <a:r>
              <a:rPr lang="en-US" dirty="0">
                <a:solidFill>
                  <a:schemeClr val="tx1"/>
                </a:solidFill>
              </a:rPr>
              <a:t>“We’re about to face labor displacement of a magnitude we haven’t seen since the 1930s” – Andrew Ng</a:t>
            </a:r>
          </a:p>
          <a:p>
            <a:pPr algn="just"/>
            <a:r>
              <a:rPr lang="en-US" dirty="0">
                <a:solidFill>
                  <a:schemeClr val="tx1"/>
                </a:solidFill>
              </a:rPr>
              <a:t>World Economic Forum: automation will displace 75 million jobs but generate 133 million new ones worldwide by 2022.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solidFill>
            <a:srgbClr val="CC3366"/>
          </a:solidFill>
        </p:spPr>
        <p:txBody>
          <a:bodyPr/>
          <a:lstStyle/>
          <a:p>
            <a:r>
              <a:rPr lang="en-US" u="none" dirty="0"/>
              <a:t>AI Market Value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dirty="0">
                <a:solidFill>
                  <a:srgbClr val="CC3366"/>
                </a:solidFill>
              </a:rPr>
              <a:t>$13 Trillion AI value creation by 2030</a:t>
            </a:r>
          </a:p>
          <a:p>
            <a:endParaRPr lang="en-US" dirty="0">
              <a:solidFill>
                <a:srgbClr val="CC3366"/>
              </a:solidFill>
            </a:endParaRPr>
          </a:p>
        </p:txBody>
      </p:sp>
      <p:pic>
        <p:nvPicPr>
          <p:cNvPr id="5" name="Google Shape;15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1650" y="1885950"/>
            <a:ext cx="5543550" cy="23431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557209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8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18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36" name="Google Shape;23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" y="0"/>
            <a:ext cx="9143926" cy="5143500"/>
          </a:xfrm>
          <a:prstGeom prst="rect">
            <a:avLst/>
          </a:prstGeom>
          <a:noFill/>
          <a:ln w="762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CC3366"/>
          </a:solidFill>
        </p:spPr>
        <p:txBody>
          <a:bodyPr/>
          <a:lstStyle/>
          <a:p>
            <a:r>
              <a:rPr lang="en-US" u="none" dirty="0"/>
              <a:t>AI acquisitions in 2020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ln>
            <a:noFill/>
          </a:ln>
        </p:spPr>
        <p:txBody>
          <a:bodyPr>
            <a:normAutofit fontScale="85000" lnSpcReduction="20000"/>
          </a:bodyPr>
          <a:lstStyle/>
          <a:p>
            <a:r>
              <a:rPr lang="en-US" dirty="0">
                <a:solidFill>
                  <a:schemeClr val="tx1"/>
                </a:solidFill>
              </a:rPr>
              <a:t>Apple Acquired Xnor.ai</a:t>
            </a:r>
          </a:p>
          <a:p>
            <a:r>
              <a:rPr lang="en-US" dirty="0">
                <a:solidFill>
                  <a:schemeClr val="tx1"/>
                </a:solidFill>
              </a:rPr>
              <a:t>NVIDIA Bought </a:t>
            </a:r>
            <a:r>
              <a:rPr lang="en-US" dirty="0" err="1">
                <a:solidFill>
                  <a:schemeClr val="tx1"/>
                </a:solidFill>
              </a:rPr>
              <a:t>Mellanox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Amazon Bought </a:t>
            </a:r>
            <a:r>
              <a:rPr lang="en-US" dirty="0" err="1">
                <a:solidFill>
                  <a:schemeClr val="tx1"/>
                </a:solidFill>
              </a:rPr>
              <a:t>Zoox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Snap Acquired AI Factory</a:t>
            </a:r>
          </a:p>
          <a:p>
            <a:r>
              <a:rPr lang="en-US" dirty="0">
                <a:solidFill>
                  <a:schemeClr val="tx1"/>
                </a:solidFill>
              </a:rPr>
              <a:t>Accenture Acquires Byte </a:t>
            </a:r>
          </a:p>
          <a:p>
            <a:r>
              <a:rPr lang="en-US" dirty="0" err="1">
                <a:solidFill>
                  <a:schemeClr val="tx1"/>
                </a:solidFill>
              </a:rPr>
              <a:t>Brillio</a:t>
            </a:r>
            <a:r>
              <a:rPr lang="en-US" dirty="0">
                <a:solidFill>
                  <a:schemeClr val="tx1"/>
                </a:solidFill>
              </a:rPr>
              <a:t> Acquires </a:t>
            </a:r>
            <a:r>
              <a:rPr lang="en-US" dirty="0" err="1">
                <a:solidFill>
                  <a:schemeClr val="tx1"/>
                </a:solidFill>
              </a:rPr>
              <a:t>Cognetik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Microsoft Acquired </a:t>
            </a:r>
            <a:r>
              <a:rPr lang="en-US" dirty="0" err="1">
                <a:solidFill>
                  <a:schemeClr val="tx1"/>
                </a:solidFill>
              </a:rPr>
              <a:t>Softomotive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Intel Bought Startup </a:t>
            </a:r>
            <a:r>
              <a:rPr lang="en-US" dirty="0" err="1">
                <a:solidFill>
                  <a:schemeClr val="tx1"/>
                </a:solidFill>
              </a:rPr>
              <a:t>Moovit</a:t>
            </a:r>
            <a:endParaRPr 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CC3366"/>
          </a:solidFill>
        </p:spPr>
        <p:txBody>
          <a:bodyPr/>
          <a:lstStyle/>
          <a:p>
            <a:r>
              <a:rPr lang="en-US" u="none" dirty="0"/>
              <a:t>AI disciplines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noFill/>
          <a:ln>
            <a:noFill/>
          </a:ln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1"/>
                </a:solidFill>
              </a:rPr>
              <a:t>Machine Learning</a:t>
            </a:r>
          </a:p>
          <a:p>
            <a:r>
              <a:rPr lang="en-US" dirty="0">
                <a:solidFill>
                  <a:schemeClr val="tx1"/>
                </a:solidFill>
              </a:rPr>
              <a:t>Data Science</a:t>
            </a:r>
          </a:p>
          <a:p>
            <a:r>
              <a:rPr lang="en-US" dirty="0">
                <a:solidFill>
                  <a:schemeClr val="tx1"/>
                </a:solidFill>
              </a:rPr>
              <a:t>Deep Learning / Neural Network</a:t>
            </a:r>
          </a:p>
          <a:p>
            <a:r>
              <a:rPr lang="en-US" dirty="0">
                <a:solidFill>
                  <a:schemeClr val="tx1"/>
                </a:solidFill>
              </a:rPr>
              <a:t>Supervised Learning</a:t>
            </a:r>
          </a:p>
          <a:p>
            <a:r>
              <a:rPr lang="en-US" dirty="0">
                <a:solidFill>
                  <a:schemeClr val="tx1"/>
                </a:solidFill>
              </a:rPr>
              <a:t>Un supervised learning</a:t>
            </a:r>
          </a:p>
          <a:p>
            <a:r>
              <a:rPr lang="en-US" dirty="0">
                <a:solidFill>
                  <a:schemeClr val="tx1"/>
                </a:solidFill>
              </a:rPr>
              <a:t>Reinforcement Learning</a:t>
            </a:r>
          </a:p>
        </p:txBody>
      </p:sp>
    </p:spTree>
    <p:extLst>
      <p:ext uri="{BB962C8B-B14F-4D97-AF65-F5344CB8AC3E}">
        <p14:creationId xmlns:p14="http://schemas.microsoft.com/office/powerpoint/2010/main" val="18500043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solidFill>
            <a:srgbClr val="CC3366"/>
          </a:solidFill>
        </p:spPr>
        <p:txBody>
          <a:bodyPr/>
          <a:lstStyle/>
          <a:p>
            <a:r>
              <a:rPr lang="en-US" u="none" dirty="0"/>
              <a:t>Convolutional Neural Network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noFill/>
          <a:ln>
            <a:noFill/>
          </a:ln>
        </p:spPr>
        <p:txBody>
          <a:bodyPr>
            <a:normAutofit fontScale="70000" lnSpcReduction="20000"/>
          </a:bodyPr>
          <a:lstStyle/>
          <a:p>
            <a:r>
              <a:rPr lang="en-US" dirty="0">
                <a:solidFill>
                  <a:schemeClr val="tx1"/>
                </a:solidFill>
              </a:rPr>
              <a:t>Convolutional Neural Networks (</a:t>
            </a:r>
            <a:r>
              <a:rPr lang="en-US" dirty="0" err="1">
                <a:solidFill>
                  <a:schemeClr val="tx1"/>
                </a:solidFill>
              </a:rPr>
              <a:t>ConvNets</a:t>
            </a:r>
            <a:r>
              <a:rPr lang="en-US" dirty="0">
                <a:solidFill>
                  <a:schemeClr val="tx1"/>
                </a:solidFill>
              </a:rPr>
              <a:t> or CNNs) are a category of Neural Networks that have proven very effective in areas such as image recognition and classification. </a:t>
            </a:r>
          </a:p>
          <a:p>
            <a:r>
              <a:rPr lang="en-US" dirty="0" err="1">
                <a:solidFill>
                  <a:schemeClr val="tx1"/>
                </a:solidFill>
              </a:rPr>
              <a:t>ConvNets</a:t>
            </a:r>
            <a:r>
              <a:rPr lang="en-US" dirty="0">
                <a:solidFill>
                  <a:schemeClr val="tx1"/>
                </a:solidFill>
              </a:rPr>
              <a:t> have been successful in identifying faces, objects and traffic signs apart from powering vision in robots and self driving cars.</a:t>
            </a:r>
          </a:p>
          <a:p>
            <a:r>
              <a:rPr lang="en-US" dirty="0">
                <a:solidFill>
                  <a:schemeClr val="tx1"/>
                </a:solidFill>
              </a:rPr>
              <a:t>Very similar to ordinary ANN</a:t>
            </a:r>
          </a:p>
          <a:p>
            <a:r>
              <a:rPr lang="en-US" dirty="0" err="1">
                <a:solidFill>
                  <a:schemeClr val="tx1"/>
                </a:solidFill>
              </a:rPr>
              <a:t>ConvNet</a:t>
            </a:r>
            <a:r>
              <a:rPr lang="en-US" dirty="0">
                <a:solidFill>
                  <a:schemeClr val="tx1"/>
                </a:solidFill>
              </a:rPr>
              <a:t> architectures make the explicit assumption that the inputs are images, which allows us to encode certain properties into the architecture.</a:t>
            </a:r>
          </a:p>
        </p:txBody>
      </p:sp>
    </p:spTree>
    <p:extLst>
      <p:ext uri="{BB962C8B-B14F-4D97-AF65-F5344CB8AC3E}">
        <p14:creationId xmlns:p14="http://schemas.microsoft.com/office/powerpoint/2010/main" val="27127832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CC3366"/>
          </a:solidFill>
          <a:ln>
            <a:noFill/>
          </a:ln>
        </p:spPr>
        <p:txBody>
          <a:bodyPr/>
          <a:lstStyle/>
          <a:p>
            <a:r>
              <a:rPr lang="en-US" u="none" dirty="0"/>
              <a:t>Layers of CNN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A simple </a:t>
            </a:r>
            <a:r>
              <a:rPr lang="en-US" dirty="0" err="1">
                <a:solidFill>
                  <a:schemeClr val="tx1"/>
                </a:solidFill>
              </a:rPr>
              <a:t>ConvNet</a:t>
            </a:r>
            <a:r>
              <a:rPr lang="en-US" dirty="0">
                <a:solidFill>
                  <a:schemeClr val="tx1"/>
                </a:solidFill>
              </a:rPr>
              <a:t> is a sequence of layers, and every layer of a </a:t>
            </a:r>
            <a:r>
              <a:rPr lang="en-US" dirty="0" err="1">
                <a:solidFill>
                  <a:schemeClr val="tx1"/>
                </a:solidFill>
              </a:rPr>
              <a:t>ConvNet</a:t>
            </a:r>
            <a:r>
              <a:rPr lang="en-US" dirty="0">
                <a:solidFill>
                  <a:schemeClr val="tx1"/>
                </a:solidFill>
              </a:rPr>
              <a:t> transforms one volume of activations to another through a differentiable function.</a:t>
            </a:r>
          </a:p>
          <a:p>
            <a:r>
              <a:rPr lang="en-US" dirty="0">
                <a:solidFill>
                  <a:schemeClr val="tx1"/>
                </a:solidFill>
              </a:rPr>
              <a:t>Convolutional Layer, Pooling Layer, and Fully-Connected Layer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27733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solidFill>
            <a:srgbClr val="CC3366"/>
          </a:solidFill>
        </p:spPr>
        <p:txBody>
          <a:bodyPr/>
          <a:lstStyle/>
          <a:p>
            <a:r>
              <a:rPr lang="en-US" u="none" dirty="0"/>
              <a:t>Convolution layer</a:t>
            </a:r>
          </a:p>
        </p:txBody>
      </p:sp>
      <p:pic>
        <p:nvPicPr>
          <p:cNvPr id="5" name="Content Placeholder 4" descr="convolution_schematic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1625" y="1143000"/>
            <a:ext cx="600075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5608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CC3366"/>
          </a:solidFill>
        </p:spPr>
        <p:txBody>
          <a:bodyPr/>
          <a:lstStyle/>
          <a:p>
            <a:r>
              <a:rPr lang="en-US" u="none" dirty="0"/>
              <a:t>Feature Maps</a:t>
            </a: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340665" y="1063229"/>
            <a:ext cx="4229100" cy="35644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7376818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CC3366"/>
          </a:solidFill>
        </p:spPr>
        <p:txBody>
          <a:bodyPr>
            <a:normAutofit fontScale="90000"/>
          </a:bodyPr>
          <a:lstStyle/>
          <a:p>
            <a:r>
              <a:rPr lang="en-US" u="none" dirty="0"/>
              <a:t>Feature extraction through layers</a:t>
            </a: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/>
          <a:srcRect b="15224"/>
          <a:stretch>
            <a:fillRect/>
          </a:stretch>
        </p:blipFill>
        <p:spPr bwMode="auto">
          <a:xfrm>
            <a:off x="2023777" y="1063229"/>
            <a:ext cx="5096446" cy="35286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2309185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CC3366"/>
          </a:solidFill>
        </p:spPr>
        <p:txBody>
          <a:bodyPr/>
          <a:lstStyle/>
          <a:p>
            <a:r>
              <a:rPr lang="en-US" u="none" dirty="0"/>
              <a:t>Pooling layer</a:t>
            </a: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40116" y="1063230"/>
            <a:ext cx="4268794" cy="36379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4640081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CC3366"/>
          </a:solidFill>
        </p:spPr>
        <p:txBody>
          <a:bodyPr/>
          <a:lstStyle/>
          <a:p>
            <a:r>
              <a:rPr lang="en-US" u="none" dirty="0" err="1"/>
              <a:t>LeNet</a:t>
            </a:r>
            <a:r>
              <a:rPr lang="en-US" u="none" dirty="0"/>
              <a:t> architecture</a:t>
            </a: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43050" y="1371600"/>
            <a:ext cx="6044338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3806140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solidFill>
            <a:srgbClr val="CC3366"/>
          </a:solidFill>
        </p:spPr>
        <p:txBody>
          <a:bodyPr/>
          <a:lstStyle/>
          <a:p>
            <a:r>
              <a:rPr lang="en-US" u="none" dirty="0"/>
              <a:t>Data Augmentation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/>
          <a:srcRect b="5026"/>
          <a:stretch>
            <a:fillRect/>
          </a:stretch>
        </p:blipFill>
        <p:spPr bwMode="auto">
          <a:xfrm>
            <a:off x="2576875" y="1135546"/>
            <a:ext cx="3804047" cy="3528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6854093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9"/>
          <p:cNvSpPr txBox="1">
            <a:spLocks noGrp="1"/>
          </p:cNvSpPr>
          <p:nvPr>
            <p:ph type="title"/>
          </p:nvPr>
        </p:nvSpPr>
        <p:spPr>
          <a:xfrm>
            <a:off x="1237000" y="784755"/>
            <a:ext cx="7038900" cy="4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latin typeface="Aharoni" panose="020B0604020202020204" pitchFamily="2" charset="-79"/>
                <a:cs typeface="Aharoni" panose="020B0604020202020204" pitchFamily="2" charset="-79"/>
              </a:rPr>
              <a:t>Topics</a:t>
            </a:r>
            <a:endParaRPr b="1" dirty="0">
              <a:latin typeface="Aharoni" panose="020B0604020202020204" pitchFamily="2" charset="-79"/>
              <a:cs typeface="Aharoni" panose="020B0604020202020204" pitchFamily="2" charset="-79"/>
            </a:endParaRPr>
          </a:p>
        </p:txBody>
      </p:sp>
      <p:sp>
        <p:nvSpPr>
          <p:cNvPr id="242" name="Google Shape;242;p19"/>
          <p:cNvSpPr txBox="1"/>
          <p:nvPr/>
        </p:nvSpPr>
        <p:spPr>
          <a:xfrm>
            <a:off x="1237000" y="1619825"/>
            <a:ext cx="3018300" cy="17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ct val="124000"/>
              <a:buFont typeface="Arial" panose="020B0604020202020204" pitchFamily="34" charset="0"/>
              <a:buChar char="•"/>
            </a:pPr>
            <a:r>
              <a:rPr lang="en-GB" dirty="0">
                <a:latin typeface="Montserrat"/>
                <a:ea typeface="Montserrat"/>
                <a:cs typeface="Montserrat"/>
                <a:sym typeface="Montserrat"/>
              </a:rPr>
              <a:t>Introduction to AI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ct val="124000"/>
              <a:buFont typeface="Arial" panose="020B0604020202020204" pitchFamily="34" charset="0"/>
              <a:buChar char="•"/>
            </a:pPr>
            <a:r>
              <a:rPr lang="en-GB" dirty="0">
                <a:latin typeface="Montserrat"/>
                <a:ea typeface="Montserrat"/>
                <a:cs typeface="Montserrat"/>
                <a:sym typeface="Montserrat"/>
              </a:rPr>
              <a:t>Machine Learning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ct val="124000"/>
              <a:buFont typeface="Arial" panose="020B0604020202020204" pitchFamily="34" charset="0"/>
              <a:buChar char="•"/>
            </a:pPr>
            <a:r>
              <a:rPr lang="en-GB" dirty="0">
                <a:latin typeface="Montserrat"/>
                <a:ea typeface="Montserrat"/>
                <a:cs typeface="Montserrat"/>
                <a:sym typeface="Montserrat"/>
              </a:rPr>
              <a:t>ML Learning types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ct val="124000"/>
              <a:buFont typeface="Arial" panose="020B0604020202020204" pitchFamily="34" charset="0"/>
              <a:buChar char="•"/>
            </a:pPr>
            <a:r>
              <a:rPr lang="en-GB" dirty="0">
                <a:latin typeface="Montserrat"/>
                <a:ea typeface="Montserrat"/>
                <a:cs typeface="Montserrat"/>
                <a:sym typeface="Montserrat"/>
              </a:rPr>
              <a:t>Deep learning 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ct val="124000"/>
              <a:buFont typeface="Arial" panose="020B0604020202020204" pitchFamily="34" charset="0"/>
              <a:buChar char="•"/>
            </a:pPr>
            <a:r>
              <a:rPr lang="en-GB" dirty="0">
                <a:latin typeface="Montserrat"/>
                <a:ea typeface="Montserrat"/>
                <a:cs typeface="Montserrat"/>
                <a:sym typeface="Montserrat"/>
              </a:rPr>
              <a:t>ANN, CNN, RNN and LSTM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ct val="124000"/>
              <a:buFont typeface="Arial" panose="020B0604020202020204" pitchFamily="34" charset="0"/>
              <a:buChar char="•"/>
            </a:pPr>
            <a:r>
              <a:rPr lang="en-GB" dirty="0">
                <a:latin typeface="Montserrat"/>
                <a:ea typeface="Montserrat"/>
                <a:cs typeface="Montserrat"/>
                <a:sym typeface="Montserrat"/>
              </a:rPr>
              <a:t>Career in AI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CC3366"/>
          </a:solidFill>
        </p:spPr>
        <p:txBody>
          <a:bodyPr/>
          <a:lstStyle/>
          <a:p>
            <a:r>
              <a:rPr lang="en-US" u="none" dirty="0"/>
              <a:t>Transfer Learning</a:t>
            </a: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 rotWithShape="1">
          <a:blip r:embed="rId3"/>
          <a:srcRect b="8997"/>
          <a:stretch/>
        </p:blipFill>
        <p:spPr bwMode="auto">
          <a:xfrm>
            <a:off x="1657350" y="1063230"/>
            <a:ext cx="5478946" cy="36050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9519929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CC3366"/>
          </a:solidFill>
        </p:spPr>
        <p:txBody>
          <a:bodyPr/>
          <a:lstStyle/>
          <a:p>
            <a:r>
              <a:rPr lang="en-US" u="none" dirty="0"/>
              <a:t>Inception</a:t>
            </a: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28750" y="1257300"/>
            <a:ext cx="6207919" cy="342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010994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CC3366"/>
          </a:solidFill>
        </p:spPr>
        <p:txBody>
          <a:bodyPr/>
          <a:lstStyle/>
          <a:p>
            <a:r>
              <a:rPr lang="en-US" u="none" dirty="0" err="1"/>
              <a:t>ResNet</a:t>
            </a:r>
            <a:endParaRPr lang="en-US" u="none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86100" y="1314451"/>
            <a:ext cx="3128963" cy="32645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4459855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solidFill>
            <a:srgbClr val="CC3366"/>
          </a:solidFill>
        </p:spPr>
        <p:txBody>
          <a:bodyPr>
            <a:normAutofit fontScale="90000"/>
          </a:bodyPr>
          <a:lstStyle/>
          <a:p>
            <a:r>
              <a:rPr lang="en-US" u="none" dirty="0"/>
              <a:t>Recurrent Neural Network (RNN)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r>
              <a:rPr lang="en-US" dirty="0"/>
              <a:t>A recurrent neural network (RNN) processes sequences by iterating through the sequence elements and maintaining a state containing information relative to what it has seen so far. </a:t>
            </a:r>
          </a:p>
          <a:p>
            <a:r>
              <a:rPr lang="en-US" dirty="0"/>
              <a:t>In effect, an RNN is a type of neural network that has an internal loop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87795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CC3366"/>
          </a:solidFill>
        </p:spPr>
        <p:txBody>
          <a:bodyPr>
            <a:normAutofit fontScale="90000"/>
          </a:bodyPr>
          <a:lstStyle/>
          <a:p>
            <a:r>
              <a:rPr lang="en-US" u="none" dirty="0"/>
              <a:t>Recurrent Neural Network (RNN)</a:t>
            </a: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/>
          <a:srcRect b="20594"/>
          <a:stretch>
            <a:fillRect/>
          </a:stretch>
        </p:blipFill>
        <p:spPr bwMode="auto">
          <a:xfrm>
            <a:off x="2914650" y="1657350"/>
            <a:ext cx="3243263" cy="245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8735100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CC3366"/>
          </a:solidFill>
          <a:ln>
            <a:noFill/>
          </a:ln>
        </p:spPr>
        <p:txBody>
          <a:bodyPr/>
          <a:lstStyle/>
          <a:p>
            <a:r>
              <a:rPr lang="en-US" u="none" dirty="0"/>
              <a:t>RNN pseudo-code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85900" y="1943100"/>
            <a:ext cx="6115050" cy="154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9656319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solidFill>
            <a:srgbClr val="CC3366"/>
          </a:solidFill>
        </p:spPr>
        <p:txBody>
          <a:bodyPr/>
          <a:lstStyle/>
          <a:p>
            <a:r>
              <a:rPr lang="en-US" u="none" dirty="0"/>
              <a:t>Limitations of RNN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>
            <a:normAutofit fontScale="77500" lnSpcReduction="20000"/>
          </a:bodyPr>
          <a:lstStyle/>
          <a:p>
            <a:r>
              <a:rPr lang="en-US" dirty="0">
                <a:solidFill>
                  <a:schemeClr val="tx1"/>
                </a:solidFill>
              </a:rPr>
              <a:t>RNN has a major issue: although it should theoretically be able to retain at time t information about inputs seen many </a:t>
            </a:r>
            <a:r>
              <a:rPr lang="en-US" dirty="0" err="1">
                <a:solidFill>
                  <a:schemeClr val="tx1"/>
                </a:solidFill>
              </a:rPr>
              <a:t>timesteps</a:t>
            </a:r>
            <a:r>
              <a:rPr lang="en-US" dirty="0">
                <a:solidFill>
                  <a:schemeClr val="tx1"/>
                </a:solidFill>
              </a:rPr>
              <a:t> before, in practice, such long-term dependencies are impossible to learn. </a:t>
            </a:r>
          </a:p>
          <a:p>
            <a:r>
              <a:rPr lang="en-US" dirty="0">
                <a:solidFill>
                  <a:schemeClr val="tx1"/>
                </a:solidFill>
              </a:rPr>
              <a:t>This is due to the vanishing gradient problem, an effect that is similar to what is observed with non-recurrent networks (</a:t>
            </a:r>
            <a:r>
              <a:rPr lang="en-US" dirty="0" err="1">
                <a:solidFill>
                  <a:schemeClr val="tx1"/>
                </a:solidFill>
              </a:rPr>
              <a:t>feedforward</a:t>
            </a:r>
            <a:r>
              <a:rPr lang="en-US" dirty="0">
                <a:solidFill>
                  <a:schemeClr val="tx1"/>
                </a:solidFill>
              </a:rPr>
              <a:t> networks) that are many layers deep: as you keep adding layers to a network, the network eventually becomes </a:t>
            </a:r>
            <a:r>
              <a:rPr lang="en-US" dirty="0" err="1">
                <a:solidFill>
                  <a:schemeClr val="tx1"/>
                </a:solidFill>
              </a:rPr>
              <a:t>untrainable</a:t>
            </a:r>
            <a:r>
              <a:rPr lang="en-US" dirty="0">
                <a:solidFill>
                  <a:schemeClr val="tx1"/>
                </a:solidFill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4272435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14463" y="967979"/>
            <a:ext cx="6315075" cy="32075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7154776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170193" y="1657350"/>
            <a:ext cx="6830807" cy="1943101"/>
            <a:chOff x="36258" y="1524000"/>
            <a:chExt cx="9107742" cy="2590801"/>
          </a:xfrm>
        </p:grpSpPr>
        <p:pic>
          <p:nvPicPr>
            <p:cNvPr id="2" name="Picture 2"/>
            <p:cNvPicPr>
              <a:picLocks noChangeAspect="1" noChangeArrowheads="1"/>
            </p:cNvPicPr>
            <p:nvPr/>
          </p:nvPicPr>
          <p:blipFill>
            <a:blip r:embed="rId3"/>
            <a:srcRect t="27273"/>
            <a:stretch>
              <a:fillRect/>
            </a:stretch>
          </p:blipFill>
          <p:spPr bwMode="auto">
            <a:xfrm>
              <a:off x="36258" y="1524000"/>
              <a:ext cx="9107742" cy="2133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3" name="Picture 3"/>
            <p:cNvPicPr>
              <a:picLocks noChangeAspect="1" noChangeArrowheads="1"/>
            </p:cNvPicPr>
            <p:nvPr/>
          </p:nvPicPr>
          <p:blipFill>
            <a:blip r:embed="rId4"/>
            <a:srcRect t="53333"/>
            <a:stretch>
              <a:fillRect/>
            </a:stretch>
          </p:blipFill>
          <p:spPr bwMode="auto">
            <a:xfrm>
              <a:off x="76200" y="3581401"/>
              <a:ext cx="8458201" cy="533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solidFill>
            <a:srgbClr val="CC3366"/>
          </a:solidFill>
        </p:spPr>
        <p:txBody>
          <a:bodyPr/>
          <a:lstStyle/>
          <a:p>
            <a:r>
              <a:rPr lang="en-US" u="none" dirty="0"/>
              <a:t>LSTM pseudo-code</a:t>
            </a:r>
          </a:p>
        </p:txBody>
      </p:sp>
    </p:spTree>
    <p:extLst>
      <p:ext uri="{BB962C8B-B14F-4D97-AF65-F5344CB8AC3E}">
        <p14:creationId xmlns:p14="http://schemas.microsoft.com/office/powerpoint/2010/main" val="235262926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solidFill>
            <a:srgbClr val="CC3366"/>
          </a:solidFill>
        </p:spPr>
        <p:txBody>
          <a:bodyPr/>
          <a:lstStyle/>
          <a:p>
            <a:r>
              <a:rPr lang="en-US" u="none" dirty="0"/>
              <a:t>Making a career in AI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0"/>
          <p:cNvSpPr txBox="1">
            <a:spLocks noGrp="1"/>
          </p:cNvSpPr>
          <p:nvPr>
            <p:ph type="title"/>
          </p:nvPr>
        </p:nvSpPr>
        <p:spPr>
          <a:xfrm>
            <a:off x="786531" y="1010814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Aharoni" panose="02010803020104030203" pitchFamily="2" charset="-79"/>
                <a:cs typeface="Aharoni" panose="02010803020104030203" pitchFamily="2" charset="-79"/>
              </a:rPr>
              <a:t>AI and related disciplines</a:t>
            </a:r>
            <a:endParaRPr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48" name="Google Shape;248;p20"/>
          <p:cNvSpPr txBox="1"/>
          <p:nvPr/>
        </p:nvSpPr>
        <p:spPr>
          <a:xfrm>
            <a:off x="660531" y="1629764"/>
            <a:ext cx="5028000" cy="17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ct val="89000"/>
              <a:buFont typeface="Montserrat"/>
              <a:buChar char="●"/>
            </a:pPr>
            <a:r>
              <a:rPr lang="en-GB" dirty="0">
                <a:latin typeface="Montserrat"/>
                <a:ea typeface="Montserrat"/>
                <a:cs typeface="Montserrat"/>
                <a:sym typeface="Montserrat"/>
              </a:rPr>
              <a:t>Machine Learning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ct val="89000"/>
              <a:buFont typeface="Montserrat"/>
              <a:buChar char="●"/>
            </a:pPr>
            <a:r>
              <a:rPr lang="en-GB" dirty="0">
                <a:latin typeface="Montserrat"/>
                <a:ea typeface="Montserrat"/>
                <a:cs typeface="Montserrat"/>
                <a:sym typeface="Montserrat"/>
              </a:rPr>
              <a:t>Data Science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ct val="89000"/>
              <a:buFont typeface="Montserrat"/>
              <a:buChar char="●"/>
            </a:pPr>
            <a:r>
              <a:rPr lang="en-GB" dirty="0">
                <a:latin typeface="Montserrat"/>
                <a:ea typeface="Montserrat"/>
                <a:cs typeface="Montserrat"/>
                <a:sym typeface="Montserrat"/>
              </a:rPr>
              <a:t>Deep Learning / Neural Network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ct val="89000"/>
              <a:buFont typeface="Montserrat"/>
              <a:buChar char="●"/>
            </a:pPr>
            <a:r>
              <a:rPr lang="en-GB" dirty="0">
                <a:latin typeface="Montserrat"/>
                <a:ea typeface="Montserrat"/>
                <a:cs typeface="Montserrat"/>
                <a:sym typeface="Montserrat"/>
              </a:rPr>
              <a:t>Supervised Learning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ct val="89000"/>
              <a:buFont typeface="Montserrat"/>
              <a:buChar char="●"/>
            </a:pPr>
            <a:r>
              <a:rPr lang="en-GB" dirty="0">
                <a:latin typeface="Montserrat"/>
                <a:ea typeface="Montserrat"/>
                <a:cs typeface="Montserrat"/>
                <a:sym typeface="Montserrat"/>
              </a:rPr>
              <a:t>Unsupervised learning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ct val="89000"/>
              <a:buFont typeface="Montserrat"/>
              <a:buChar char="●"/>
            </a:pPr>
            <a:r>
              <a:rPr lang="en-GB" dirty="0">
                <a:latin typeface="Montserrat"/>
                <a:ea typeface="Montserrat"/>
                <a:cs typeface="Montserrat"/>
                <a:sym typeface="Montserrat"/>
              </a:rPr>
              <a:t>Reinforcement Learning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49" name="Google Shape;24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1792" y="744163"/>
            <a:ext cx="3309300" cy="3228014"/>
          </a:xfrm>
          <a:prstGeom prst="rect">
            <a:avLst/>
          </a:prstGeom>
          <a:noFill/>
          <a:ln w="762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5690015"/>
              </p:ext>
            </p:extLst>
          </p:nvPr>
        </p:nvGraphicFramePr>
        <p:xfrm>
          <a:off x="1487953" y="117292"/>
          <a:ext cx="6168093" cy="4454707"/>
        </p:xfrm>
        <a:graphic>
          <a:graphicData uri="http://schemas.openxmlformats.org/drawingml/2006/table">
            <a:tbl>
              <a:tblPr firstRow="1" firstCol="1" bandRow="1">
                <a:tableStyleId>{7E9639D4-E3E2-4D34-9284-5A2195B3D0D7}</a:tableStyleId>
              </a:tblPr>
              <a:tblGrid>
                <a:gridCol w="17912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768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9507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</a:rPr>
                        <a:t>Company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solidFill>
                      <a:srgbClr val="CC33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</a:rPr>
                        <a:t>Deep Learning Tools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solidFill>
                      <a:srgbClr val="CC33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013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solidFill>
                            <a:srgbClr val="CC3366"/>
                          </a:solidFill>
                          <a:effectLst/>
                        </a:rPr>
                        <a:t>Amazon</a:t>
                      </a:r>
                      <a:endParaRPr lang="en-US" sz="1100" dirty="0">
                        <a:solidFill>
                          <a:srgbClr val="CC336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</a:rPr>
                        <a:t>Amazon’s Deep Scalable Sparse Tensor Network Engine (DSSTNE) 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9507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solidFill>
                            <a:srgbClr val="CC3366"/>
                          </a:solidFill>
                          <a:effectLst/>
                        </a:rPr>
                        <a:t>Amazon</a:t>
                      </a:r>
                      <a:endParaRPr lang="en-US" sz="1100" dirty="0">
                        <a:solidFill>
                          <a:srgbClr val="CC336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</a:rPr>
                        <a:t>Amazon Web Service Machine Learning API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9507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solidFill>
                            <a:srgbClr val="CC3366"/>
                          </a:solidFill>
                          <a:effectLst/>
                        </a:rPr>
                        <a:t>Google </a:t>
                      </a:r>
                      <a:endParaRPr lang="en-US" sz="1100" dirty="0">
                        <a:solidFill>
                          <a:srgbClr val="CC336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Google API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9507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solidFill>
                            <a:srgbClr val="CC3366"/>
                          </a:solidFill>
                          <a:effectLst/>
                        </a:rPr>
                        <a:t>Google</a:t>
                      </a:r>
                      <a:endParaRPr lang="en-US" sz="1100" dirty="0">
                        <a:solidFill>
                          <a:srgbClr val="CC336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Tensor Flow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9507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solidFill>
                            <a:srgbClr val="CC3366"/>
                          </a:solidFill>
                          <a:effectLst/>
                        </a:rPr>
                        <a:t>Microsoft</a:t>
                      </a:r>
                      <a:endParaRPr lang="en-US" sz="1100" dirty="0">
                        <a:solidFill>
                          <a:srgbClr val="CC336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Microsoft Distributed Machine Learning Toolkit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9507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solidFill>
                            <a:srgbClr val="CC3366"/>
                          </a:solidFill>
                          <a:effectLst/>
                        </a:rPr>
                        <a:t>Microsoft</a:t>
                      </a:r>
                      <a:endParaRPr lang="en-US" sz="1100" dirty="0">
                        <a:solidFill>
                          <a:srgbClr val="CC336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Microsoft Cognitive Toolkit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9507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solidFill>
                            <a:srgbClr val="CC3366"/>
                          </a:solidFill>
                          <a:effectLst/>
                        </a:rPr>
                        <a:t>IBM</a:t>
                      </a:r>
                      <a:endParaRPr lang="en-US" sz="1100" dirty="0">
                        <a:solidFill>
                          <a:srgbClr val="CC336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IBM Watson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9507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solidFill>
                            <a:srgbClr val="CC3366"/>
                          </a:solidFill>
                          <a:effectLst/>
                        </a:rPr>
                        <a:t>Apache</a:t>
                      </a:r>
                      <a:endParaRPr lang="en-US" sz="1100" dirty="0">
                        <a:solidFill>
                          <a:srgbClr val="CC336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Apache Spark MLlib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9507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solidFill>
                            <a:srgbClr val="CC3366"/>
                          </a:solidFill>
                          <a:effectLst/>
                        </a:rPr>
                        <a:t>Samsung</a:t>
                      </a:r>
                      <a:endParaRPr lang="en-US" sz="1100" dirty="0">
                        <a:solidFill>
                          <a:srgbClr val="CC336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Veles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39507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 err="1">
                          <a:solidFill>
                            <a:srgbClr val="CC3366"/>
                          </a:solidFill>
                          <a:effectLst/>
                        </a:rPr>
                        <a:t>Alibaba</a:t>
                      </a:r>
                      <a:endParaRPr lang="en-US" sz="1100" dirty="0">
                        <a:solidFill>
                          <a:srgbClr val="CC336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Aliyun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39507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solidFill>
                            <a:srgbClr val="CC3366"/>
                          </a:solidFill>
                          <a:effectLst/>
                        </a:rPr>
                        <a:t>Yahoo</a:t>
                      </a:r>
                      <a:endParaRPr lang="en-US" sz="1100" dirty="0">
                        <a:solidFill>
                          <a:srgbClr val="CC336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 err="1">
                          <a:effectLst/>
                        </a:rPr>
                        <a:t>CafeOnSpark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CC3366"/>
          </a:solidFill>
        </p:spPr>
        <p:txBody>
          <a:bodyPr/>
          <a:lstStyle/>
          <a:p>
            <a:r>
              <a:rPr lang="en-US" u="none" dirty="0"/>
              <a:t>Libraries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r>
              <a:rPr lang="en-US" dirty="0" err="1">
                <a:solidFill>
                  <a:schemeClr val="tx1"/>
                </a:solidFill>
              </a:rPr>
              <a:t>Numpy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Pandas</a:t>
            </a:r>
          </a:p>
          <a:p>
            <a:r>
              <a:rPr lang="en-US" dirty="0" err="1">
                <a:solidFill>
                  <a:schemeClr val="tx1"/>
                </a:solidFill>
              </a:rPr>
              <a:t>Matplotlib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 err="1">
                <a:solidFill>
                  <a:schemeClr val="tx1"/>
                </a:solidFill>
              </a:rPr>
              <a:t>Scikitlearn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 err="1">
                <a:solidFill>
                  <a:schemeClr val="tx1"/>
                </a:solidFill>
              </a:rPr>
              <a:t>Tensorflow</a:t>
            </a:r>
            <a:endParaRPr 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CC3366"/>
          </a:solidFill>
        </p:spPr>
        <p:txBody>
          <a:bodyPr/>
          <a:lstStyle/>
          <a:p>
            <a:r>
              <a:rPr lang="en-US" u="none" dirty="0" err="1"/>
              <a:t>Tensorflow</a:t>
            </a:r>
            <a:endParaRPr lang="en-US" u="non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Python-based neural network framework</a:t>
            </a:r>
          </a:p>
          <a:p>
            <a:r>
              <a:rPr lang="en-US" dirty="0">
                <a:solidFill>
                  <a:schemeClr val="tx1"/>
                </a:solidFill>
              </a:rPr>
              <a:t>Google open source project on </a:t>
            </a:r>
            <a:r>
              <a:rPr lang="en-US" dirty="0" err="1">
                <a:solidFill>
                  <a:schemeClr val="tx1"/>
                </a:solidFill>
              </a:rPr>
              <a:t>Github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Released November 2015</a:t>
            </a:r>
          </a:p>
          <a:p>
            <a:r>
              <a:rPr lang="en-US" dirty="0">
                <a:solidFill>
                  <a:schemeClr val="tx1"/>
                </a:solidFill>
              </a:rPr>
              <a:t>Runs highly optimized C++ code for actual calculations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solidFill>
            <a:srgbClr val="CC3366"/>
          </a:solidFill>
        </p:spPr>
        <p:txBody>
          <a:bodyPr/>
          <a:lstStyle/>
          <a:p>
            <a:r>
              <a:rPr lang="en-US" u="none" dirty="0"/>
              <a:t>Conclusion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ln>
            <a:solidFill>
              <a:srgbClr val="CC3366"/>
            </a:solidFill>
          </a:ln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CNN is the universal algorithm for computer vision</a:t>
            </a:r>
          </a:p>
          <a:p>
            <a:r>
              <a:rPr lang="en-US" dirty="0">
                <a:solidFill>
                  <a:schemeClr val="tx1"/>
                </a:solidFill>
              </a:rPr>
              <a:t>RNN and its variants are used for natural language processing tasks</a:t>
            </a:r>
          </a:p>
          <a:p>
            <a:r>
              <a:rPr lang="en-US" dirty="0">
                <a:solidFill>
                  <a:schemeClr val="tx1"/>
                </a:solidFill>
              </a:rPr>
              <a:t>Both CNN and RNN can be used for processing sequential data</a:t>
            </a:r>
          </a:p>
        </p:txBody>
      </p:sp>
    </p:spTree>
    <p:extLst>
      <p:ext uri="{BB962C8B-B14F-4D97-AF65-F5344CB8AC3E}">
        <p14:creationId xmlns:p14="http://schemas.microsoft.com/office/powerpoint/2010/main" val="242806710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F31A016-EB38-4785-B9E0-2EDC863933A8}"/>
              </a:ext>
            </a:extLst>
          </p:cNvPr>
          <p:cNvSpPr/>
          <p:nvPr/>
        </p:nvSpPr>
        <p:spPr>
          <a:xfrm>
            <a:off x="1689650" y="1786920"/>
            <a:ext cx="6092687" cy="1569660"/>
          </a:xfrm>
          <a:prstGeom prst="rect">
            <a:avLst/>
          </a:prstGeom>
          <a:ln>
            <a:solidFill>
              <a:srgbClr val="CC3366"/>
            </a:solidFill>
          </a:ln>
        </p:spPr>
        <p:txBody>
          <a:bodyPr wrap="square">
            <a:spAutoFit/>
          </a:bodyPr>
          <a:lstStyle/>
          <a:p>
            <a:r>
              <a:rPr lang="en-US" sz="9600" b="1" dirty="0">
                <a:solidFill>
                  <a:schemeClr val="bg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a:rPr>
              <a:t>Thank You</a:t>
            </a:r>
            <a:endParaRPr lang="en-US" sz="1400" b="1" dirty="0">
              <a:solidFill>
                <a:schemeClr val="bg1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579255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1"/>
          <p:cNvSpPr txBox="1">
            <a:spLocks noGrp="1"/>
          </p:cNvSpPr>
          <p:nvPr>
            <p:ph type="title"/>
          </p:nvPr>
        </p:nvSpPr>
        <p:spPr>
          <a:xfrm>
            <a:off x="1363000" y="1000875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b="1" dirty="0">
                <a:latin typeface="Aharoni" panose="02010803020104030203" pitchFamily="2" charset="-79"/>
                <a:cs typeface="Aharoni" panose="02010803020104030203" pitchFamily="2" charset="-79"/>
              </a:rPr>
              <a:t>Artificial Intelligence </a:t>
            </a:r>
            <a:endParaRPr sz="3200" b="1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❏"/>
            </a:pPr>
            <a:r>
              <a:rPr lang="en-GB" sz="3200" dirty="0"/>
              <a:t>Symbolic A.I / Classical Programming</a:t>
            </a:r>
            <a:endParaRPr sz="3200"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❏"/>
            </a:pPr>
            <a:r>
              <a:rPr lang="en-GB" sz="3200" dirty="0"/>
              <a:t>Machine Learning</a:t>
            </a:r>
            <a:endParaRPr sz="3200"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❏"/>
            </a:pPr>
            <a:r>
              <a:rPr lang="en-GB" sz="3200" dirty="0"/>
              <a:t>Deep Learning </a:t>
            </a:r>
            <a:endParaRPr sz="32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2"/>
          <p:cNvSpPr txBox="1">
            <a:spLocks noGrp="1"/>
          </p:cNvSpPr>
          <p:nvPr>
            <p:ph type="title"/>
          </p:nvPr>
        </p:nvSpPr>
        <p:spPr>
          <a:xfrm>
            <a:off x="1363000" y="1000875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b="1" dirty="0">
                <a:latin typeface="Aharoni" panose="02010803020104030203" pitchFamily="2" charset="-79"/>
                <a:cs typeface="Aharoni" panose="02010803020104030203" pitchFamily="2" charset="-79"/>
              </a:rPr>
              <a:t>Artificial Intelligence </a:t>
            </a:r>
            <a:endParaRPr sz="3200" b="1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❏"/>
            </a:pPr>
            <a:r>
              <a:rPr lang="en-GB" sz="3200" dirty="0"/>
              <a:t>Symbolic A.I / Classical Programming</a:t>
            </a:r>
            <a:endParaRPr sz="3200" dirty="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dirty="0"/>
          </a:p>
        </p:txBody>
      </p:sp>
      <p:pic>
        <p:nvPicPr>
          <p:cNvPr id="260" name="Google Shape;260;p22"/>
          <p:cNvPicPr preferRelativeResize="0"/>
          <p:nvPr/>
        </p:nvPicPr>
        <p:blipFill rotWithShape="1">
          <a:blip r:embed="rId4">
            <a:alphaModFix/>
          </a:blip>
          <a:srcRect l="14012" t="28228" r="45894" b="52360"/>
          <a:stretch/>
        </p:blipFill>
        <p:spPr>
          <a:xfrm>
            <a:off x="1363000" y="1914975"/>
            <a:ext cx="5501468" cy="154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3"/>
          <p:cNvSpPr txBox="1">
            <a:spLocks noGrp="1"/>
          </p:cNvSpPr>
          <p:nvPr>
            <p:ph type="title"/>
          </p:nvPr>
        </p:nvSpPr>
        <p:spPr>
          <a:xfrm>
            <a:off x="583525" y="15177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 dirty="0">
                <a:latin typeface="Aharoni" panose="02010803020104030203" pitchFamily="2" charset="-79"/>
                <a:cs typeface="Aharoni" panose="02010803020104030203" pitchFamily="2" charset="-79"/>
              </a:rPr>
              <a:t>Artificial Intelligence </a:t>
            </a:r>
            <a:endParaRPr sz="2800" b="1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❏"/>
            </a:pPr>
            <a:r>
              <a:rPr lang="en-GB" dirty="0"/>
              <a:t>Symbolic A.I / Classical Programming</a:t>
            </a:r>
            <a:endParaRPr dirty="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266" name="Google Shape;266;p23"/>
          <p:cNvPicPr preferRelativeResize="0"/>
          <p:nvPr/>
        </p:nvPicPr>
        <p:blipFill rotWithShape="1">
          <a:blip r:embed="rId4">
            <a:alphaModFix/>
          </a:blip>
          <a:srcRect l="26786" t="51342" r="48762" b="39646"/>
          <a:stretch/>
        </p:blipFill>
        <p:spPr>
          <a:xfrm>
            <a:off x="410310" y="3714725"/>
            <a:ext cx="3674574" cy="761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23"/>
          <p:cNvPicPr preferRelativeResize="0"/>
          <p:nvPr/>
        </p:nvPicPr>
        <p:blipFill rotWithShape="1">
          <a:blip r:embed="rId5">
            <a:alphaModFix/>
          </a:blip>
          <a:srcRect l="25486" t="54478" r="60193" b="6733"/>
          <a:stretch/>
        </p:blipFill>
        <p:spPr>
          <a:xfrm>
            <a:off x="1882201" y="992076"/>
            <a:ext cx="1848800" cy="2703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23"/>
          <p:cNvPicPr preferRelativeResize="0"/>
          <p:nvPr/>
        </p:nvPicPr>
        <p:blipFill rotWithShape="1">
          <a:blip r:embed="rId6">
            <a:alphaModFix/>
          </a:blip>
          <a:srcRect l="22200" t="50487" r="70077" b="41175"/>
          <a:stretch/>
        </p:blipFill>
        <p:spPr>
          <a:xfrm>
            <a:off x="7192356" y="3382652"/>
            <a:ext cx="1144899" cy="694975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23"/>
          <p:cNvSpPr txBox="1"/>
          <p:nvPr/>
        </p:nvSpPr>
        <p:spPr>
          <a:xfrm>
            <a:off x="127338" y="3495550"/>
            <a:ext cx="1144800" cy="4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Input</a:t>
            </a:r>
            <a:endParaRPr sz="2100"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1" name="Google Shape;271;p23"/>
          <p:cNvSpPr txBox="1"/>
          <p:nvPr/>
        </p:nvSpPr>
        <p:spPr>
          <a:xfrm>
            <a:off x="7622425" y="3027025"/>
            <a:ext cx="1144800" cy="4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Output</a:t>
            </a:r>
            <a:endParaRPr sz="2100"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72" name="Google Shape;272;p23"/>
          <p:cNvPicPr preferRelativeResize="0"/>
          <p:nvPr/>
        </p:nvPicPr>
        <p:blipFill rotWithShape="1">
          <a:blip r:embed="rId7">
            <a:alphaModFix/>
          </a:blip>
          <a:srcRect l="18485" t="28228" r="47695" b="52360"/>
          <a:stretch/>
        </p:blipFill>
        <p:spPr>
          <a:xfrm>
            <a:off x="5692674" y="275150"/>
            <a:ext cx="2806601" cy="91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23"/>
          <p:cNvPicPr preferRelativeResize="0"/>
          <p:nvPr/>
        </p:nvPicPr>
        <p:blipFill rotWithShape="1">
          <a:blip r:embed="rId7">
            <a:alphaModFix/>
          </a:blip>
          <a:srcRect l="23920" t="32294" r="54131" b="55602"/>
          <a:stretch/>
        </p:blipFill>
        <p:spPr>
          <a:xfrm>
            <a:off x="3842381" y="3227425"/>
            <a:ext cx="3349975" cy="1048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4"/>
          <p:cNvSpPr txBox="1">
            <a:spLocks noGrp="1"/>
          </p:cNvSpPr>
          <p:nvPr>
            <p:ph type="title"/>
          </p:nvPr>
        </p:nvSpPr>
        <p:spPr>
          <a:xfrm>
            <a:off x="847014" y="345727"/>
            <a:ext cx="79032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latin typeface="Aharoni" panose="02010803020104030203" pitchFamily="2" charset="-79"/>
                <a:cs typeface="Aharoni" panose="02010803020104030203" pitchFamily="2" charset="-79"/>
              </a:rPr>
              <a:t>Artificial Intelligence </a:t>
            </a: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❏"/>
            </a:pPr>
            <a:r>
              <a:rPr lang="en-US" b="1" dirty="0"/>
              <a:t>Machine Learning</a:t>
            </a:r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❏"/>
            </a:pPr>
            <a:r>
              <a:rPr lang="en-US" dirty="0">
                <a:latin typeface="+mj-lt"/>
              </a:rPr>
              <a:t>There are lots of Algorithms like: (Naive Bayes, Decision Tree, Random Forest etc.</a:t>
            </a: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❏"/>
            </a:pPr>
            <a:r>
              <a:rPr lang="en-US" b="1" dirty="0"/>
              <a:t>Deep Learning</a:t>
            </a:r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❏"/>
            </a:pPr>
            <a:r>
              <a:rPr lang="en-US" dirty="0">
                <a:latin typeface="+mj-lt"/>
              </a:rPr>
              <a:t>Feature Engineering will be Automated</a:t>
            </a:r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❏"/>
            </a:pPr>
            <a:r>
              <a:rPr lang="en-US" dirty="0">
                <a:latin typeface="+mj-lt"/>
              </a:rPr>
              <a:t>Always Use Neural Network</a:t>
            </a: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latin typeface="Calibri Light ()"/>
            </a:endParaRPr>
          </a:p>
        </p:txBody>
      </p:sp>
      <p:pic>
        <p:nvPicPr>
          <p:cNvPr id="279" name="Google Shape;279;p24"/>
          <p:cNvPicPr preferRelativeResize="0"/>
          <p:nvPr/>
        </p:nvPicPr>
        <p:blipFill rotWithShape="1">
          <a:blip r:embed="rId4">
            <a:alphaModFix/>
          </a:blip>
          <a:srcRect l="14652" t="51358" r="47641" b="34249"/>
          <a:stretch/>
        </p:blipFill>
        <p:spPr>
          <a:xfrm>
            <a:off x="1428516" y="3211895"/>
            <a:ext cx="5348798" cy="1158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Google Shape;306;p27"/>
          <p:cNvPicPr preferRelativeResize="0"/>
          <p:nvPr/>
        </p:nvPicPr>
        <p:blipFill rotWithShape="1">
          <a:blip r:embed="rId4">
            <a:alphaModFix/>
          </a:blip>
          <a:srcRect l="14652" t="51358" r="47641" b="34249"/>
          <a:stretch/>
        </p:blipFill>
        <p:spPr>
          <a:xfrm>
            <a:off x="6104650" y="92625"/>
            <a:ext cx="2772225" cy="60039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54AC389-F719-4FAE-8E99-0C8324BE98BC}"/>
              </a:ext>
            </a:extLst>
          </p:cNvPr>
          <p:cNvSpPr/>
          <p:nvPr/>
        </p:nvSpPr>
        <p:spPr>
          <a:xfrm>
            <a:off x="1022732" y="233799"/>
            <a:ext cx="4970563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3200" b="1" dirty="0">
                <a:latin typeface="Aharoni" panose="02010803020104030203" pitchFamily="2" charset="-79"/>
                <a:cs typeface="Aharoni" panose="02010803020104030203" pitchFamily="2" charset="-79"/>
              </a:rPr>
              <a:t>Artificial Intelligence </a:t>
            </a:r>
          </a:p>
          <a:p>
            <a:pPr marL="457200" lvl="0" indent="-381000">
              <a:buSzPts val="2400"/>
              <a:buChar char="❏"/>
            </a:pPr>
            <a:r>
              <a:rPr lang="en-US" sz="2400" dirty="0">
                <a:latin typeface="+mj-lt"/>
              </a:rPr>
              <a:t>Machine Learning</a:t>
            </a:r>
          </a:p>
          <a:p>
            <a:pPr marL="457200" lvl="0" indent="-381000">
              <a:buSzPts val="2400"/>
              <a:buChar char="❏"/>
            </a:pPr>
            <a:r>
              <a:rPr lang="en-US" sz="2400" dirty="0">
                <a:latin typeface="+mj-lt"/>
              </a:rPr>
              <a:t>Deep Learning</a:t>
            </a:r>
          </a:p>
        </p:txBody>
      </p:sp>
      <p:pic>
        <p:nvPicPr>
          <p:cNvPr id="11" name="Google Shape;286;p25">
            <a:extLst>
              <a:ext uri="{FF2B5EF4-FFF2-40B4-BE49-F238E27FC236}">
                <a16:creationId xmlns:a16="http://schemas.microsoft.com/office/drawing/2014/main" id="{F1C9C520-6C4B-4A28-A119-0692AA09C949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27974" t="51861" r="49348" b="40859"/>
          <a:stretch/>
        </p:blipFill>
        <p:spPr>
          <a:xfrm>
            <a:off x="560200" y="2621225"/>
            <a:ext cx="2666224" cy="48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287;p25">
            <a:extLst>
              <a:ext uri="{FF2B5EF4-FFF2-40B4-BE49-F238E27FC236}">
                <a16:creationId xmlns:a16="http://schemas.microsoft.com/office/drawing/2014/main" id="{B50E9B74-F3FA-4FD8-B53E-C07BC41D4A09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l="22200" t="50487" r="70077" b="41175"/>
          <a:stretch/>
        </p:blipFill>
        <p:spPr>
          <a:xfrm>
            <a:off x="2081525" y="3159588"/>
            <a:ext cx="1144899" cy="69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288;p25">
            <a:extLst>
              <a:ext uri="{FF2B5EF4-FFF2-40B4-BE49-F238E27FC236}">
                <a16:creationId xmlns:a16="http://schemas.microsoft.com/office/drawing/2014/main" id="{56701FEE-93FD-43BF-A771-B94DA5CE3E68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24010" t="51358" r="53772" b="34249"/>
          <a:stretch/>
        </p:blipFill>
        <p:spPr>
          <a:xfrm>
            <a:off x="3320950" y="2701400"/>
            <a:ext cx="2666224" cy="9800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289;p25">
            <a:extLst>
              <a:ext uri="{FF2B5EF4-FFF2-40B4-BE49-F238E27FC236}">
                <a16:creationId xmlns:a16="http://schemas.microsoft.com/office/drawing/2014/main" id="{24F5613D-1638-4C6F-96AE-B9DDC14B1319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l="25486" t="54478" r="60193" b="6733"/>
          <a:stretch/>
        </p:blipFill>
        <p:spPr>
          <a:xfrm>
            <a:off x="6099835" y="1552513"/>
            <a:ext cx="1925179" cy="29321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96265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359</TotalTime>
  <Words>738</Words>
  <Application>Microsoft Office PowerPoint</Application>
  <PresentationFormat>On-screen Show (16:9)</PresentationFormat>
  <Paragraphs>149</Paragraphs>
  <Slides>44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44</vt:i4>
      </vt:variant>
    </vt:vector>
  </HeadingPairs>
  <TitlesOfParts>
    <vt:vector size="54" baseType="lpstr">
      <vt:lpstr>Arial</vt:lpstr>
      <vt:lpstr>Calibri Light ()</vt:lpstr>
      <vt:lpstr>Montserrat</vt:lpstr>
      <vt:lpstr>Calibri</vt:lpstr>
      <vt:lpstr>Calibri Light</vt:lpstr>
      <vt:lpstr>Aharoni</vt:lpstr>
      <vt:lpstr>Lato</vt:lpstr>
      <vt:lpstr>Berlin Sans FB</vt:lpstr>
      <vt:lpstr>Office Theme</vt:lpstr>
      <vt:lpstr>Office Theme</vt:lpstr>
      <vt:lpstr>PIE &amp; AI AI Global leaders  and  community</vt:lpstr>
      <vt:lpstr>PowerPoint Presentation</vt:lpstr>
      <vt:lpstr>Topics</vt:lpstr>
      <vt:lpstr>AI and related disciplines</vt:lpstr>
      <vt:lpstr>Artificial Intelligence  Symbolic A.I / Classical Programming Machine Learning Deep Learning </vt:lpstr>
      <vt:lpstr>Artificial Intelligence  Symbolic A.I / Classical Programming </vt:lpstr>
      <vt:lpstr>Artificial Intelligence  Symbolic A.I / Classical Programming </vt:lpstr>
      <vt:lpstr>Artificial Intelligence  Machine Learning There are lots of Algorithms like: (Naive Bayes, Decision Tree, Random Forest etc. Deep Learning Feature Engineering will be Automated Always Use Neural Network </vt:lpstr>
      <vt:lpstr>PowerPoint Presentation</vt:lpstr>
      <vt:lpstr>Artificial Intelligence  Machine Learning Get Rules from ML</vt:lpstr>
      <vt:lpstr>Artificial Intelligence  Deep Learning Feature Engineering  should be Auto Always use Neural Network </vt:lpstr>
      <vt:lpstr>Artificial Intelligence  Deep Learning Feature Engineering  will be Automated Always use Neural Network </vt:lpstr>
      <vt:lpstr>Supervised learning tasks</vt:lpstr>
      <vt:lpstr>Learning Types in AI</vt:lpstr>
      <vt:lpstr>Learning Types in AI</vt:lpstr>
      <vt:lpstr>Learning Types in AI</vt:lpstr>
      <vt:lpstr>Advanced Topics in Deep Learning</vt:lpstr>
      <vt:lpstr>Introduction</vt:lpstr>
      <vt:lpstr>AI Market Value</vt:lpstr>
      <vt:lpstr>AI acquisitions in 2020</vt:lpstr>
      <vt:lpstr>AI disciplines</vt:lpstr>
      <vt:lpstr>Convolutional Neural Network</vt:lpstr>
      <vt:lpstr>Layers of CNN</vt:lpstr>
      <vt:lpstr>Convolution layer</vt:lpstr>
      <vt:lpstr>Feature Maps</vt:lpstr>
      <vt:lpstr>Feature extraction through layers</vt:lpstr>
      <vt:lpstr>Pooling layer</vt:lpstr>
      <vt:lpstr>LeNet architecture</vt:lpstr>
      <vt:lpstr>Data Augmentation</vt:lpstr>
      <vt:lpstr>Transfer Learning</vt:lpstr>
      <vt:lpstr>Inception</vt:lpstr>
      <vt:lpstr>ResNet</vt:lpstr>
      <vt:lpstr>Recurrent Neural Network (RNN)</vt:lpstr>
      <vt:lpstr>Recurrent Neural Network (RNN)</vt:lpstr>
      <vt:lpstr>RNN pseudo-code</vt:lpstr>
      <vt:lpstr>Limitations of RNN</vt:lpstr>
      <vt:lpstr>PowerPoint Presentation</vt:lpstr>
      <vt:lpstr>LSTM pseudo-code</vt:lpstr>
      <vt:lpstr>Making a career in AI</vt:lpstr>
      <vt:lpstr>PowerPoint Presentation</vt:lpstr>
      <vt:lpstr>Libraries</vt:lpstr>
      <vt:lpstr>Tensorflow</vt:lpstr>
      <vt:lpstr>Conclusion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PIE &amp; AI AI Global leaders  and  community</dc:title>
  <dc:creator>Ahmed</dc:creator>
  <cp:lastModifiedBy>CSC18F090</cp:lastModifiedBy>
  <cp:revision>18</cp:revision>
  <dcterms:modified xsi:type="dcterms:W3CDTF">2020-10-25T12:01:53Z</dcterms:modified>
</cp:coreProperties>
</file>